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30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2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265DD-FE5D-41F5-BC8B-6ECA80DC6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B766A-537A-45A0-A352-9BFD3410C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5C232-6861-4EC2-AF99-0BE510D6E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72BCD-BFDB-4FD0-8E1F-7D4FE20E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8E43A-5F36-4B34-BDD5-D321711DC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6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F304B-477E-4F9D-AA91-5EAF42FCC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20D17-DD4F-469A-B43E-C9587294E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20818-9AAD-42BA-856D-3E0D46013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00388-DCE0-4859-A83D-E3847C9E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A2F91-017F-47D9-9728-3027F12F0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4C69C0-B796-4554-B922-D125AC7930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23662D-7340-4E9A-9A4E-F3730A6C2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CC8B5-E722-4C90-9AF7-ADCDBFA28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E72F8-2D37-464D-B36E-794B99C09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7AB80-2D64-4F19-AEC7-18BB8426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8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5064A-D963-4B90-8F93-9D09D978C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AEEFE-88D8-4344-9581-547851BF9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21705-13E7-4F56-8DB0-7996EC942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6411E-03D7-4099-9804-0DD5415CD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B7BA3-87B2-48E6-8368-91B8E61E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4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7136-EE66-495B-8137-427677609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67B70-951F-47E3-8395-AE291756F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2C1CD-3956-4516-9888-11B64A693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A3C16-8CA2-4C67-A245-4228C23B7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FD2DE-7E21-4FDE-AE61-2678F6A9E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9BFA6-5977-4A47-B534-018BD641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DAF42-FB97-475D-81C8-33AB2FAA8B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E4F9A-393C-4F12-A632-DDF8DEF45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16254-D30F-401E-AA8E-0A5507CD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8BED0-2E2E-4986-80CF-AB5917D5D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4B233-A155-4A13-94DB-4A63F376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8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B93F-B653-4BF7-A31C-4B4243C8B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CF4C6-3F01-4378-B8CD-E3A8E5D8F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A09C8C-A21E-4316-9880-3297AA61A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17D9C1-600F-4379-AEDC-C97F1880A6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EB95A1-1B83-4385-AB26-F05993AF3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9867E8-F213-462B-8D19-ECADABED5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4EBF73-DD57-435F-A3A2-517C8583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A4B50E-F294-4182-A055-8B5FA29C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7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D3A62-D511-4F3D-8C5B-0AC36AB57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EA4EB1-A206-425F-9F0B-A035F96D0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73D201-64E5-4C45-AE6E-619BD7772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CD7FE-DB16-4B8C-A99F-C60DBB80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0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8103C-B904-4C44-894B-435850F5E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75DB57-4AF5-4F2C-AD18-934FD2F6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2AE12-8ED6-461F-B614-4605839E9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2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0C2AB-1F20-4305-A1A6-FBF7060B4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3C2BF-3E72-40CD-B024-9EC4D70BD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48455-3052-430B-9DFF-817A7066E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0A615-A69A-4C25-9662-5A47FB7E6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44B82-E4E7-4892-8A2D-B66B28105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7F6B8-7E9F-4E85-8356-24B27C9C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0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0D45-C7D2-4FCF-8F0C-8304AE2A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CADD45-94EC-469C-B0D3-C2FE60579B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1C834-F5FB-4E92-BDB4-3EAA916FA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4400E-EB6A-4B93-A97E-8A96E19F4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35188-2719-466B-B1AD-E559A1740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CC1FB-6A8E-408C-8DAF-B7FF5D61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BC728D-9D7F-4764-B374-ECF47500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4E21C-53F3-45F0-BC55-70F759CE9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6355F-B10B-4926-B2F9-FF62DC2B1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CD696-7788-4B72-8303-B43C1BA8993C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C4312-8F6B-4143-8ADF-C5AEDC0ED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6A9FF-EE7B-4382-BF4A-752C0E5EF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6DA42-4970-43CA-AC27-AAA7BECC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6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40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533400"/>
            <a:ext cx="9144000" cy="182880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426457" y="793749"/>
            <a:ext cx="388886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4000" spc="-65" dirty="0">
                <a:solidFill>
                  <a:srgbClr val="FFFFFF"/>
                </a:solidFill>
                <a:latin typeface="Carlito"/>
                <a:cs typeface="Carlito"/>
              </a:rPr>
              <a:t>MATHEMATICS</a:t>
            </a:r>
            <a:r>
              <a:rPr sz="40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spc="-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lang="en-US" sz="4000" spc="-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26457" y="1431010"/>
            <a:ext cx="407797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70" dirty="0">
                <a:solidFill>
                  <a:srgbClr val="0D0D0D"/>
                </a:solidFill>
              </a:rPr>
              <a:t>SECOND</a:t>
            </a:r>
            <a:r>
              <a:rPr sz="4000" spc="-114" dirty="0">
                <a:solidFill>
                  <a:srgbClr val="0D0D0D"/>
                </a:solidFill>
              </a:rPr>
              <a:t> </a:t>
            </a:r>
            <a:r>
              <a:rPr sz="4000" spc="-350" dirty="0">
                <a:solidFill>
                  <a:srgbClr val="0D0D0D"/>
                </a:solidFill>
              </a:rPr>
              <a:t>SEMESTER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4419600" y="2971496"/>
            <a:ext cx="5257800" cy="135229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spcBef>
                <a:spcPts val="45"/>
              </a:spcBef>
            </a:pPr>
            <a:endParaRPr sz="39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800" spc="-45" dirty="0">
                <a:solidFill>
                  <a:srgbClr val="0D0D0D"/>
                </a:solidFill>
                <a:latin typeface="Carlito"/>
                <a:cs typeface="Carlito"/>
              </a:rPr>
              <a:t>INTEGRATION</a:t>
            </a:r>
            <a:endParaRPr sz="48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38400" y="2971496"/>
            <a:ext cx="1981200" cy="1253548"/>
          </a:xfrm>
          <a:prstGeom prst="rect">
            <a:avLst/>
          </a:prstGeom>
          <a:solidFill>
            <a:srgbClr val="974706"/>
          </a:solidFill>
        </p:spPr>
        <p:txBody>
          <a:bodyPr vert="horz" wrap="square" lIns="0" tIns="509905" rIns="0" bIns="0" rtlCol="0">
            <a:spAutoFit/>
          </a:bodyPr>
          <a:lstStyle/>
          <a:p>
            <a:pPr marL="612140">
              <a:spcBef>
                <a:spcPts val="4015"/>
              </a:spcBef>
            </a:pPr>
            <a:r>
              <a:rPr sz="4800" dirty="0">
                <a:solidFill>
                  <a:srgbClr val="FFFFFF"/>
                </a:solidFill>
                <a:latin typeface="Carlito"/>
                <a:cs typeface="Carlito"/>
              </a:rPr>
              <a:t>0</a:t>
            </a:r>
            <a:r>
              <a:rPr lang="en-US" sz="4800" dirty="0">
                <a:solidFill>
                  <a:srgbClr val="FFFFFF"/>
                </a:solidFill>
                <a:latin typeface="Carlito"/>
                <a:cs typeface="Carlito"/>
              </a:rPr>
              <a:t>5</a:t>
            </a:r>
            <a:endParaRPr sz="4800" dirty="0">
              <a:latin typeface="Carlito"/>
              <a:cs typeface="Carlito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19C148C8-7E16-4CC2-9E9C-43BF1687C934}"/>
              </a:ext>
            </a:extLst>
          </p:cNvPr>
          <p:cNvSpPr/>
          <p:nvPr/>
        </p:nvSpPr>
        <p:spPr>
          <a:xfrm>
            <a:off x="1317675" y="5230103"/>
            <a:ext cx="9556650" cy="94669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en-US" sz="2800" dirty="0"/>
              <a:t>Dr. Shaimaa Amen / 1st year/ Material engineering department</a:t>
            </a:r>
          </a:p>
          <a:p>
            <a:pPr algn="ctr"/>
            <a:r>
              <a:rPr lang="en-US" sz="2800" dirty="0"/>
              <a:t>2020-2021</a:t>
            </a:r>
            <a:endParaRPr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612" y="200434"/>
            <a:ext cx="11534775" cy="1448472"/>
          </a:xfrm>
          <a:prstGeom prst="rect">
            <a:avLst/>
          </a:prstGeom>
        </p:spPr>
        <p:txBody>
          <a:bodyPr vert="horz" wrap="square" lIns="0" tIns="126364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3600" spc="-265" dirty="0">
                <a:solidFill>
                  <a:srgbClr val="B32613"/>
                </a:solidFill>
              </a:rPr>
              <a:t>The </a:t>
            </a:r>
            <a:r>
              <a:rPr sz="3600" spc="-114" dirty="0">
                <a:solidFill>
                  <a:srgbClr val="B32613"/>
                </a:solidFill>
              </a:rPr>
              <a:t>Substitution</a:t>
            </a:r>
            <a:r>
              <a:rPr sz="3600" spc="155" dirty="0">
                <a:solidFill>
                  <a:srgbClr val="B32613"/>
                </a:solidFill>
              </a:rPr>
              <a:t> </a:t>
            </a:r>
            <a:r>
              <a:rPr sz="3600" spc="-130" dirty="0">
                <a:solidFill>
                  <a:srgbClr val="B32613"/>
                </a:solidFill>
              </a:rPr>
              <a:t>Rule</a:t>
            </a:r>
            <a:endParaRPr sz="3600" dirty="0">
              <a:solidFill>
                <a:srgbClr val="B32613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pc="-85" dirty="0">
                <a:solidFill>
                  <a:srgbClr val="B32613"/>
                </a:solidFill>
              </a:rPr>
              <a:t>Substitution: </a:t>
            </a:r>
            <a:r>
              <a:rPr spc="-105" dirty="0">
                <a:solidFill>
                  <a:srgbClr val="B32613"/>
                </a:solidFill>
              </a:rPr>
              <a:t>Running </a:t>
            </a:r>
            <a:r>
              <a:rPr spc="-80" dirty="0">
                <a:solidFill>
                  <a:srgbClr val="B32613"/>
                </a:solidFill>
              </a:rPr>
              <a:t>the </a:t>
            </a:r>
            <a:r>
              <a:rPr spc="-125" dirty="0">
                <a:solidFill>
                  <a:srgbClr val="B32613"/>
                </a:solidFill>
              </a:rPr>
              <a:t>Chain </a:t>
            </a:r>
            <a:r>
              <a:rPr spc="-105" dirty="0">
                <a:solidFill>
                  <a:srgbClr val="B32613"/>
                </a:solidFill>
              </a:rPr>
              <a:t>Rule</a:t>
            </a:r>
            <a:r>
              <a:rPr spc="215" dirty="0">
                <a:solidFill>
                  <a:srgbClr val="B32613"/>
                </a:solidFill>
              </a:rPr>
              <a:t> </a:t>
            </a:r>
            <a:r>
              <a:rPr spc="-130" dirty="0">
                <a:solidFill>
                  <a:srgbClr val="B32613"/>
                </a:solidFill>
              </a:rPr>
              <a:t>Backwards</a:t>
            </a:r>
          </a:p>
        </p:txBody>
      </p:sp>
      <p:sp>
        <p:nvSpPr>
          <p:cNvPr id="3" name="object 3"/>
          <p:cNvSpPr/>
          <p:nvPr/>
        </p:nvSpPr>
        <p:spPr>
          <a:xfrm>
            <a:off x="1870412" y="1812891"/>
            <a:ext cx="8330979" cy="12510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05068" y="3227895"/>
            <a:ext cx="8796323" cy="3245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96994" y="548640"/>
            <a:ext cx="7444273" cy="594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37319" y="1396180"/>
            <a:ext cx="8518341" cy="3072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52442" y="1986500"/>
            <a:ext cx="4133536" cy="4156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92608" y="3043248"/>
            <a:ext cx="1210033" cy="2670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81372" y="3429000"/>
            <a:ext cx="8429256" cy="5633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13290" y="4621500"/>
            <a:ext cx="5606299" cy="5930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02149" y="4200482"/>
            <a:ext cx="1244715" cy="19687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83792" y="126239"/>
            <a:ext cx="20466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spc="-290" dirty="0">
                <a:latin typeface="Lato"/>
                <a:cs typeface="Lato"/>
              </a:rPr>
              <a:t>EXAMPLE</a:t>
            </a:r>
            <a:r>
              <a:rPr sz="3200" b="1" spc="-150" dirty="0">
                <a:latin typeface="Lato"/>
                <a:cs typeface="Lato"/>
              </a:rPr>
              <a:t> </a:t>
            </a:r>
            <a:r>
              <a:rPr sz="3200" b="1" spc="-90" dirty="0">
                <a:latin typeface="Lato"/>
                <a:cs typeface="Lato"/>
              </a:rPr>
              <a:t>1:</a:t>
            </a:r>
            <a:endParaRPr sz="3200">
              <a:latin typeface="Lato"/>
              <a:cs typeface="La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80765" y="126239"/>
            <a:ext cx="3549015" cy="51371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00"/>
                </a:solidFill>
                <a:latin typeface="Carlito"/>
                <a:cs typeface="Carlito"/>
              </a:rPr>
              <a:t>Using </a:t>
            </a:r>
            <a:r>
              <a:rPr sz="3200" dirty="0">
                <a:solidFill>
                  <a:srgbClr val="000000"/>
                </a:solidFill>
                <a:latin typeface="Carlito"/>
                <a:cs typeface="Carlito"/>
              </a:rPr>
              <a:t>the </a:t>
            </a:r>
            <a:r>
              <a:rPr sz="3200" spc="-20" dirty="0">
                <a:solidFill>
                  <a:srgbClr val="000000"/>
                </a:solidFill>
                <a:latin typeface="Carlito"/>
                <a:cs typeface="Carlito"/>
              </a:rPr>
              <a:t>Power</a:t>
            </a:r>
            <a:r>
              <a:rPr sz="3200" spc="-7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000000"/>
                </a:solidFill>
                <a:latin typeface="Carlito"/>
                <a:cs typeface="Carlito"/>
              </a:rPr>
              <a:t>Rule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14428" y="1075395"/>
            <a:ext cx="7008436" cy="389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0639" y="157607"/>
            <a:ext cx="6403340" cy="3911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31645" algn="l"/>
              </a:tabLst>
            </a:pPr>
            <a:r>
              <a:rPr sz="2400" b="1" spc="-220" dirty="0">
                <a:solidFill>
                  <a:srgbClr val="C00000"/>
                </a:solidFill>
              </a:rPr>
              <a:t>EXAMPLE</a:t>
            </a:r>
            <a:r>
              <a:rPr sz="2400" b="1" spc="-55" dirty="0">
                <a:solidFill>
                  <a:srgbClr val="C00000"/>
                </a:solidFill>
              </a:rPr>
              <a:t> </a:t>
            </a:r>
            <a:r>
              <a:rPr sz="2400" b="1" spc="-180" dirty="0">
                <a:solidFill>
                  <a:srgbClr val="C00000"/>
                </a:solidFill>
              </a:rPr>
              <a:t>2</a:t>
            </a:r>
            <a:r>
              <a:rPr sz="2400" b="1" spc="-45" dirty="0">
                <a:solidFill>
                  <a:srgbClr val="C00000"/>
                </a:solidFill>
              </a:rPr>
              <a:t> </a:t>
            </a:r>
            <a:r>
              <a:rPr sz="2400" spc="40" dirty="0">
                <a:solidFill>
                  <a:srgbClr val="000000"/>
                </a:solidFill>
              </a:rPr>
              <a:t>:	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Adjusting </a:t>
            </a:r>
            <a:r>
              <a:rPr sz="2400" dirty="0">
                <a:solidFill>
                  <a:srgbClr val="000000"/>
                </a:solidFill>
                <a:latin typeface="Carlito"/>
                <a:cs typeface="Carlito"/>
              </a:rPr>
              <a:t>the </a:t>
            </a:r>
            <a:r>
              <a:rPr sz="2400" spc="-15" dirty="0">
                <a:solidFill>
                  <a:srgbClr val="000000"/>
                </a:solidFill>
                <a:latin typeface="Carlito"/>
                <a:cs typeface="Carlito"/>
              </a:rPr>
              <a:t>Integrand </a:t>
            </a:r>
            <a:r>
              <a:rPr sz="2400" spc="-10" dirty="0">
                <a:solidFill>
                  <a:srgbClr val="000000"/>
                </a:solidFill>
                <a:latin typeface="Carlito"/>
                <a:cs typeface="Carlito"/>
              </a:rPr>
              <a:t>by </a:t>
            </a:r>
            <a:r>
              <a:rPr sz="2400" dirty="0">
                <a:solidFill>
                  <a:srgbClr val="000000"/>
                </a:solidFill>
                <a:latin typeface="Carlito"/>
                <a:cs typeface="Carlito"/>
              </a:rPr>
              <a:t>a</a:t>
            </a:r>
            <a:r>
              <a:rPr sz="2400" spc="-2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000000"/>
                </a:solidFill>
                <a:latin typeface="Carlito"/>
                <a:cs typeface="Carlito"/>
              </a:rPr>
              <a:t>Constant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03831" y="836676"/>
            <a:ext cx="8712708" cy="5722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0640" y="75173"/>
            <a:ext cx="3935095" cy="3911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3064" algn="l"/>
              </a:tabLst>
            </a:pPr>
            <a:r>
              <a:rPr sz="2400" b="1" spc="-220" dirty="0">
                <a:solidFill>
                  <a:srgbClr val="C00000"/>
                </a:solidFill>
              </a:rPr>
              <a:t>EXAMPLE</a:t>
            </a:r>
            <a:r>
              <a:rPr sz="2400" b="1" spc="-55" dirty="0">
                <a:solidFill>
                  <a:srgbClr val="C00000"/>
                </a:solidFill>
              </a:rPr>
              <a:t> </a:t>
            </a:r>
            <a:r>
              <a:rPr sz="2400" b="1" spc="-70" dirty="0">
                <a:solidFill>
                  <a:srgbClr val="C00000"/>
                </a:solidFill>
              </a:rPr>
              <a:t>3</a:t>
            </a:r>
            <a:r>
              <a:rPr sz="2400" spc="-70" dirty="0">
                <a:solidFill>
                  <a:srgbClr val="000000"/>
                </a:solidFill>
              </a:rPr>
              <a:t>:	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Using</a:t>
            </a:r>
            <a:r>
              <a:rPr sz="2400" spc="-65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Substitution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79220" y="3641217"/>
            <a:ext cx="1539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220" dirty="0">
                <a:latin typeface="Lato"/>
                <a:cs typeface="Lato"/>
              </a:rPr>
              <a:t>EXAMPLE</a:t>
            </a:r>
            <a:r>
              <a:rPr sz="2400" b="1" spc="-130" dirty="0">
                <a:latin typeface="Lato"/>
                <a:cs typeface="Lato"/>
              </a:rPr>
              <a:t> </a:t>
            </a:r>
            <a:r>
              <a:rPr sz="2400" b="1" spc="-70" dirty="0">
                <a:latin typeface="Lato"/>
                <a:cs typeface="Lato"/>
              </a:rPr>
              <a:t>4:</a:t>
            </a:r>
            <a:endParaRPr sz="240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67176" y="3641217"/>
            <a:ext cx="2284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Using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Substitution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45561" y="822960"/>
            <a:ext cx="8226866" cy="23743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38860" y="4164397"/>
            <a:ext cx="8009549" cy="26184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0640" y="129285"/>
            <a:ext cx="1539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220" dirty="0">
                <a:latin typeface="Lato"/>
                <a:cs typeface="Lato"/>
              </a:rPr>
              <a:t>EXAMPLE</a:t>
            </a:r>
            <a:r>
              <a:rPr sz="2400" b="1" spc="-130" dirty="0">
                <a:latin typeface="Lato"/>
                <a:cs typeface="Lato"/>
              </a:rPr>
              <a:t> </a:t>
            </a:r>
            <a:r>
              <a:rPr sz="2400" b="1" spc="-70" dirty="0">
                <a:latin typeface="Lato"/>
                <a:cs typeface="Lato"/>
              </a:rPr>
              <a:t>5:</a:t>
            </a:r>
            <a:endParaRPr sz="2400">
              <a:latin typeface="Lato"/>
              <a:cs typeface="La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30016" y="129285"/>
            <a:ext cx="4047490" cy="3911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Using Identities </a:t>
            </a:r>
            <a:r>
              <a:rPr sz="2400" dirty="0">
                <a:solidFill>
                  <a:srgbClr val="000000"/>
                </a:solidFill>
                <a:latin typeface="Carlito"/>
                <a:cs typeface="Carlito"/>
              </a:rPr>
              <a:t>and</a:t>
            </a:r>
            <a:r>
              <a:rPr sz="2400" spc="-80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Substitution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36948" y="850889"/>
            <a:ext cx="7695493" cy="5427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0640" y="129285"/>
            <a:ext cx="6410325" cy="3911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3064" algn="l"/>
              </a:tabLst>
            </a:pPr>
            <a:r>
              <a:rPr sz="2400" b="1" spc="-220" dirty="0">
                <a:solidFill>
                  <a:srgbClr val="C00000"/>
                </a:solidFill>
              </a:rPr>
              <a:t>EXAMPLE</a:t>
            </a:r>
            <a:r>
              <a:rPr sz="2400" b="1" spc="-55" dirty="0">
                <a:solidFill>
                  <a:srgbClr val="C00000"/>
                </a:solidFill>
              </a:rPr>
              <a:t> </a:t>
            </a:r>
            <a:r>
              <a:rPr sz="2400" b="1" spc="-70" dirty="0">
                <a:solidFill>
                  <a:srgbClr val="C00000"/>
                </a:solidFill>
              </a:rPr>
              <a:t>6:</a:t>
            </a:r>
            <a:r>
              <a:rPr sz="2400" spc="-70" dirty="0">
                <a:solidFill>
                  <a:srgbClr val="000000"/>
                </a:solidFill>
              </a:rPr>
              <a:t>	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Using </a:t>
            </a:r>
            <a:r>
              <a:rPr sz="2400" spc="-20" dirty="0">
                <a:solidFill>
                  <a:srgbClr val="000000"/>
                </a:solidFill>
                <a:latin typeface="Carlito"/>
                <a:cs typeface="Carlito"/>
              </a:rPr>
              <a:t>Different </a:t>
            </a:r>
            <a:r>
              <a:rPr sz="2400" spc="-5" dirty="0">
                <a:solidFill>
                  <a:srgbClr val="000000"/>
                </a:solidFill>
                <a:latin typeface="Carlito"/>
                <a:cs typeface="Carlito"/>
              </a:rPr>
              <a:t>Substitutions,</a:t>
            </a:r>
            <a:r>
              <a:rPr sz="2400" spc="-20" dirty="0">
                <a:solidFill>
                  <a:srgbClr val="000000"/>
                </a:solidFill>
                <a:latin typeface="Carlito"/>
                <a:cs typeface="Carlito"/>
              </a:rPr>
              <a:t> Evaluate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00708" y="184952"/>
            <a:ext cx="1237520" cy="4378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82011" y="691896"/>
            <a:ext cx="7756454" cy="28352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71796" y="3842153"/>
            <a:ext cx="7944809" cy="27420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35801" y="286421"/>
            <a:ext cx="8220709" cy="5743575"/>
            <a:chOff x="211800" y="286420"/>
            <a:chExt cx="8220709" cy="5743575"/>
          </a:xfrm>
        </p:grpSpPr>
        <p:sp>
          <p:nvSpPr>
            <p:cNvPr id="3" name="object 3"/>
            <p:cNvSpPr/>
            <p:nvPr/>
          </p:nvSpPr>
          <p:spPr>
            <a:xfrm>
              <a:off x="211800" y="286420"/>
              <a:ext cx="8220669" cy="57431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24611" y="908303"/>
              <a:ext cx="7342632" cy="42748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640" y="108867"/>
            <a:ext cx="2386965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u="heavy" spc="-285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</a:rPr>
              <a:t>EXERCISES</a:t>
            </a:r>
            <a:r>
              <a:rPr sz="4000" b="1" u="heavy" spc="-114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sz="4000" b="1" u="heavy" spc="-130" dirty="0">
                <a:solidFill>
                  <a:schemeClr val="accent6">
                    <a:lumMod val="75000"/>
                  </a:schemeClr>
                </a:solidFill>
                <a:uFill>
                  <a:solidFill>
                    <a:srgbClr val="FF0000"/>
                  </a:solidFill>
                </a:uFill>
              </a:rPr>
              <a:t>5</a:t>
            </a:r>
            <a:endParaRPr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10639" y="690117"/>
            <a:ext cx="81222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834">
              <a:spcBef>
                <a:spcPts val="100"/>
              </a:spcBef>
              <a:tabLst>
                <a:tab pos="469900" algn="l"/>
                <a:tab pos="1267460" algn="l"/>
              </a:tabLst>
            </a:pPr>
            <a:r>
              <a:rPr sz="2400" spc="-5" dirty="0">
                <a:latin typeface="Carlito"/>
                <a:cs typeface="Carlito"/>
              </a:rPr>
              <a:t>1.	</a:t>
            </a:r>
            <a:r>
              <a:rPr sz="2400" spc="-20" dirty="0">
                <a:latin typeface="Carlito"/>
                <a:cs typeface="Carlito"/>
              </a:rPr>
              <a:t>Evaluate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indefinite </a:t>
            </a:r>
            <a:r>
              <a:rPr sz="2400" spc="-15" dirty="0">
                <a:latin typeface="Carlito"/>
                <a:cs typeface="Carlito"/>
              </a:rPr>
              <a:t>integrals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-10" dirty="0">
                <a:latin typeface="Carlito"/>
                <a:cs typeface="Carlito"/>
              </a:rPr>
              <a:t>Exercises </a:t>
            </a:r>
            <a:r>
              <a:rPr sz="2400" spc="-5" dirty="0">
                <a:latin typeface="Carlito"/>
                <a:cs typeface="Carlito"/>
              </a:rPr>
              <a:t>1–12 </a:t>
            </a:r>
            <a:r>
              <a:rPr sz="2400" spc="-10" dirty="0">
                <a:latin typeface="Carlito"/>
                <a:cs typeface="Carlito"/>
              </a:rPr>
              <a:t>by </a:t>
            </a:r>
            <a:r>
              <a:rPr sz="2400" spc="-5" dirty="0">
                <a:latin typeface="Carlito"/>
                <a:cs typeface="Carlito"/>
              </a:rPr>
              <a:t>using </a:t>
            </a:r>
            <a:r>
              <a:rPr sz="2400" dirty="0">
                <a:latin typeface="Carlito"/>
                <a:cs typeface="Carlito"/>
              </a:rPr>
              <a:t>the  </a:t>
            </a:r>
            <a:r>
              <a:rPr sz="2400" spc="-10" dirty="0">
                <a:latin typeface="Carlito"/>
                <a:cs typeface="Carlito"/>
              </a:rPr>
              <a:t>given	</a:t>
            </a:r>
            <a:r>
              <a:rPr sz="2400" spc="-5" dirty="0">
                <a:latin typeface="Carlito"/>
                <a:cs typeface="Carlito"/>
              </a:rPr>
              <a:t>substitutions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reduce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integrals to standard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form.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10639" y="3689984"/>
            <a:ext cx="5378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55" dirty="0">
                <a:latin typeface="Lato"/>
                <a:cs typeface="Lato"/>
              </a:rPr>
              <a:t>2. </a:t>
            </a:r>
            <a:r>
              <a:rPr sz="2400" spc="-20" dirty="0">
                <a:latin typeface="Carlito"/>
                <a:cs typeface="Carlito"/>
              </a:rPr>
              <a:t>Evaluate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integrals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-10" dirty="0">
                <a:latin typeface="Carlito"/>
                <a:cs typeface="Carlito"/>
              </a:rPr>
              <a:t>Exercises</a:t>
            </a:r>
            <a:r>
              <a:rPr sz="2400" spc="-12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13–48.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03831" y="1412748"/>
            <a:ext cx="2115312" cy="911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10416" y="1575817"/>
            <a:ext cx="2289153" cy="6651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71617" y="1626463"/>
            <a:ext cx="2512746" cy="6222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99834" y="2431895"/>
            <a:ext cx="2237982" cy="8623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37222" y="2564546"/>
            <a:ext cx="2304907" cy="6630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48144" y="2573455"/>
            <a:ext cx="3152978" cy="10341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97068" y="4221480"/>
            <a:ext cx="1728253" cy="57573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08120" y="4076700"/>
            <a:ext cx="1908048" cy="9372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039612" y="4076700"/>
            <a:ext cx="2289047" cy="9372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32525" y="4146994"/>
            <a:ext cx="1766941" cy="84353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48611" y="4967201"/>
            <a:ext cx="1774494" cy="64693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51376" y="5153621"/>
            <a:ext cx="1772036" cy="62523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40779" y="5096111"/>
            <a:ext cx="1800582" cy="65720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77527" y="5876542"/>
            <a:ext cx="2297273" cy="7694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82667" y="6045905"/>
            <a:ext cx="2615184" cy="62099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01155" y="5301145"/>
            <a:ext cx="1847300" cy="5579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195617" y="6238407"/>
            <a:ext cx="2084136" cy="47498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330969"/>
            <a:ext cx="8763000" cy="694421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17145" rIns="0" bIns="0" rtlCol="0" anchor="ctr">
            <a:spAutoFit/>
          </a:bodyPr>
          <a:lstStyle/>
          <a:p>
            <a:pPr marL="92710">
              <a:lnSpc>
                <a:spcPct val="100000"/>
              </a:lnSpc>
              <a:spcBef>
                <a:spcPts val="135"/>
              </a:spcBef>
            </a:pPr>
            <a:r>
              <a:rPr spc="-5" dirty="0">
                <a:solidFill>
                  <a:srgbClr val="000000"/>
                </a:solidFill>
                <a:latin typeface="Carlito"/>
                <a:cs typeface="Carlito"/>
              </a:rPr>
              <a:t>Outlines</a:t>
            </a:r>
            <a:endParaRPr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93240" y="1070754"/>
            <a:ext cx="8284210" cy="454547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93700" indent="-342900">
              <a:spcBef>
                <a:spcPts val="745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5400" spc="-15" dirty="0">
                <a:latin typeface="Carlito"/>
                <a:cs typeface="Carlito"/>
              </a:rPr>
              <a:t>Indefinite</a:t>
            </a:r>
            <a:r>
              <a:rPr sz="5400" spc="10" dirty="0">
                <a:latin typeface="Carlito"/>
                <a:cs typeface="Carlito"/>
              </a:rPr>
              <a:t> </a:t>
            </a:r>
            <a:r>
              <a:rPr sz="5400" spc="-20" dirty="0">
                <a:latin typeface="Carlito"/>
                <a:cs typeface="Carlito"/>
              </a:rPr>
              <a:t>Integral</a:t>
            </a:r>
            <a:endParaRPr sz="5400" dirty="0">
              <a:latin typeface="Carlito"/>
              <a:cs typeface="Carlito"/>
            </a:endParaRPr>
          </a:p>
          <a:p>
            <a:pPr marL="393700" indent="-342900">
              <a:spcBef>
                <a:spcPts val="750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5400" dirty="0">
                <a:latin typeface="Carlito"/>
                <a:cs typeface="Carlito"/>
              </a:rPr>
              <a:t>Basic </a:t>
            </a:r>
            <a:r>
              <a:rPr sz="5400" spc="-15" dirty="0">
                <a:latin typeface="Carlito"/>
                <a:cs typeface="Carlito"/>
              </a:rPr>
              <a:t>Integration</a:t>
            </a:r>
            <a:r>
              <a:rPr sz="5400" spc="-5" dirty="0">
                <a:latin typeface="Carlito"/>
                <a:cs typeface="Carlito"/>
              </a:rPr>
              <a:t> </a:t>
            </a:r>
            <a:r>
              <a:rPr sz="5400" spc="-10" dirty="0">
                <a:latin typeface="Carlito"/>
                <a:cs typeface="Carlito"/>
              </a:rPr>
              <a:t>Formulas</a:t>
            </a:r>
            <a:endParaRPr sz="5400" dirty="0">
              <a:latin typeface="Carlito"/>
              <a:cs typeface="Carlito"/>
            </a:endParaRPr>
          </a:p>
          <a:p>
            <a:pPr marL="393700" indent="-342900">
              <a:spcBef>
                <a:spcPts val="695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5400" spc="-10" dirty="0">
                <a:latin typeface="Carlito"/>
                <a:cs typeface="Carlito"/>
              </a:rPr>
              <a:t>The Substitution</a:t>
            </a:r>
            <a:r>
              <a:rPr sz="5400" spc="55" dirty="0">
                <a:latin typeface="Carlito"/>
                <a:cs typeface="Carlito"/>
              </a:rPr>
              <a:t> </a:t>
            </a:r>
            <a:r>
              <a:rPr sz="5400" spc="-5" dirty="0">
                <a:latin typeface="Carlito"/>
                <a:cs typeface="Carlito"/>
              </a:rPr>
              <a:t>Rule</a:t>
            </a:r>
            <a:endParaRPr sz="5400" dirty="0">
              <a:latin typeface="Carlito"/>
              <a:cs typeface="Carlito"/>
            </a:endParaRPr>
          </a:p>
          <a:p>
            <a:pPr marL="393700" indent="-342900">
              <a:spcBef>
                <a:spcPts val="750"/>
              </a:spcBef>
              <a:buFont typeface="Arial"/>
              <a:buChar char="•"/>
              <a:tabLst>
                <a:tab pos="393065" algn="l"/>
                <a:tab pos="393700" algn="l"/>
              </a:tabLst>
            </a:pPr>
            <a:r>
              <a:rPr sz="5400" spc="-10" dirty="0">
                <a:latin typeface="Carlito"/>
                <a:cs typeface="Carlito"/>
              </a:rPr>
              <a:t>The </a:t>
            </a:r>
            <a:r>
              <a:rPr sz="5400" spc="-15" dirty="0">
                <a:latin typeface="Carlito"/>
                <a:cs typeface="Carlito"/>
              </a:rPr>
              <a:t>Integrals </a:t>
            </a:r>
            <a:r>
              <a:rPr sz="5400" spc="-5" dirty="0">
                <a:latin typeface="Carlito"/>
                <a:cs typeface="Carlito"/>
              </a:rPr>
              <a:t>of Sin</a:t>
            </a:r>
            <a:r>
              <a:rPr sz="5400" spc="-7" baseline="25525" dirty="0">
                <a:latin typeface="Carlito"/>
                <a:cs typeface="Carlito"/>
              </a:rPr>
              <a:t>2</a:t>
            </a:r>
            <a:r>
              <a:rPr sz="5400" spc="-5" dirty="0">
                <a:latin typeface="Carlito"/>
                <a:cs typeface="Carlito"/>
              </a:rPr>
              <a:t>x and</a:t>
            </a:r>
            <a:r>
              <a:rPr sz="5400" spc="45" dirty="0">
                <a:latin typeface="Carlito"/>
                <a:cs typeface="Carlito"/>
              </a:rPr>
              <a:t> </a:t>
            </a:r>
            <a:r>
              <a:rPr sz="5400" spc="-5" dirty="0">
                <a:latin typeface="Carlito"/>
                <a:cs typeface="Carlito"/>
              </a:rPr>
              <a:t>Cos</a:t>
            </a:r>
            <a:r>
              <a:rPr sz="5400" spc="-7" baseline="25525" dirty="0">
                <a:latin typeface="Carlito"/>
                <a:cs typeface="Carlito"/>
              </a:rPr>
              <a:t>2</a:t>
            </a:r>
            <a:r>
              <a:rPr sz="5400" spc="-5" dirty="0">
                <a:latin typeface="Carlito"/>
                <a:cs typeface="Carlito"/>
              </a:rPr>
              <a:t>x</a:t>
            </a:r>
            <a:endParaRPr sz="5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2268" y="548133"/>
            <a:ext cx="7581265" cy="51371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95" dirty="0">
                <a:solidFill>
                  <a:srgbClr val="000000"/>
                </a:solidFill>
              </a:rPr>
              <a:t>Indefinite </a:t>
            </a:r>
            <a:r>
              <a:rPr sz="3200" spc="-105" dirty="0">
                <a:solidFill>
                  <a:srgbClr val="000000"/>
                </a:solidFill>
              </a:rPr>
              <a:t>Integrals </a:t>
            </a:r>
            <a:r>
              <a:rPr sz="3200" spc="-75" dirty="0">
                <a:solidFill>
                  <a:srgbClr val="000000"/>
                </a:solidFill>
              </a:rPr>
              <a:t>and </a:t>
            </a:r>
            <a:r>
              <a:rPr sz="3200" spc="-90" dirty="0">
                <a:solidFill>
                  <a:srgbClr val="000000"/>
                </a:solidFill>
              </a:rPr>
              <a:t>the </a:t>
            </a:r>
            <a:r>
              <a:rPr sz="3200" spc="-100" dirty="0">
                <a:solidFill>
                  <a:srgbClr val="000000"/>
                </a:solidFill>
              </a:rPr>
              <a:t>Substitution</a:t>
            </a:r>
            <a:r>
              <a:rPr sz="3200" spc="-30" dirty="0">
                <a:solidFill>
                  <a:srgbClr val="000000"/>
                </a:solidFill>
              </a:rPr>
              <a:t> </a:t>
            </a:r>
            <a:r>
              <a:rPr sz="3200" spc="-114" dirty="0">
                <a:solidFill>
                  <a:srgbClr val="000000"/>
                </a:solidFill>
              </a:rPr>
              <a:t>Rule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1894645" y="1258019"/>
            <a:ext cx="8148203" cy="21278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02740" y="3824097"/>
            <a:ext cx="2720975" cy="1125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663064" algn="l"/>
              </a:tabLst>
            </a:pPr>
            <a:r>
              <a:rPr sz="2400" b="1" spc="-220" dirty="0">
                <a:latin typeface="Lato"/>
                <a:cs typeface="Lato"/>
              </a:rPr>
              <a:t>EXAMPLE</a:t>
            </a:r>
            <a:r>
              <a:rPr sz="2400" b="1" spc="-55" dirty="0">
                <a:latin typeface="Lato"/>
                <a:cs typeface="Lato"/>
              </a:rPr>
              <a:t> </a:t>
            </a:r>
            <a:r>
              <a:rPr sz="2400" b="1" spc="-185" dirty="0">
                <a:latin typeface="Lato"/>
                <a:cs typeface="Lato"/>
              </a:rPr>
              <a:t>1</a:t>
            </a:r>
            <a:r>
              <a:rPr sz="2400" b="1" spc="40" dirty="0">
                <a:latin typeface="Lato"/>
                <a:cs typeface="Lato"/>
              </a:rPr>
              <a:t>:</a:t>
            </a:r>
            <a:r>
              <a:rPr sz="2400" b="1" dirty="0">
                <a:latin typeface="Lato"/>
                <a:cs typeface="Lato"/>
              </a:rPr>
              <a:t>	</a:t>
            </a:r>
            <a:r>
              <a:rPr sz="2400" spc="-60" dirty="0">
                <a:latin typeface="Carlito"/>
                <a:cs typeface="Carlito"/>
              </a:rPr>
              <a:t>E</a:t>
            </a:r>
            <a:r>
              <a:rPr sz="2400" spc="-40" dirty="0">
                <a:latin typeface="Carlito"/>
                <a:cs typeface="Carlito"/>
              </a:rPr>
              <a:t>v</a:t>
            </a:r>
            <a:r>
              <a:rPr sz="2400" dirty="0">
                <a:latin typeface="Carlito"/>
                <a:cs typeface="Carlito"/>
              </a:rPr>
              <a:t>alu</a:t>
            </a:r>
            <a:r>
              <a:rPr sz="2400" spc="-20" dirty="0">
                <a:latin typeface="Carlito"/>
                <a:cs typeface="Carlito"/>
              </a:rPr>
              <a:t>a</a:t>
            </a:r>
            <a:r>
              <a:rPr sz="2400" spc="-25" dirty="0">
                <a:latin typeface="Carlito"/>
                <a:cs typeface="Carlito"/>
              </a:rPr>
              <a:t>t</a:t>
            </a:r>
            <a:r>
              <a:rPr sz="2400" dirty="0">
                <a:latin typeface="Carlito"/>
                <a:cs typeface="Carlito"/>
              </a:rPr>
              <a:t>e</a:t>
            </a:r>
          </a:p>
          <a:p>
            <a:pPr>
              <a:spcBef>
                <a:spcPts val="35"/>
              </a:spcBef>
            </a:pPr>
            <a:endParaRPr sz="2350" dirty="0">
              <a:latin typeface="Carlito"/>
              <a:cs typeface="Carlito"/>
            </a:endParaRPr>
          </a:p>
          <a:p>
            <a:pPr marL="12700"/>
            <a:r>
              <a:rPr sz="2400" b="1" spc="-65" dirty="0">
                <a:latin typeface="Lato"/>
                <a:cs typeface="Lato"/>
              </a:rPr>
              <a:t>Solution:</a:t>
            </a:r>
            <a:endParaRPr sz="2400" dirty="0">
              <a:latin typeface="Lato"/>
              <a:cs typeface="La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59725" y="3793791"/>
            <a:ext cx="2237396" cy="5549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71784" y="4562094"/>
            <a:ext cx="4007475" cy="6590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67184" y="701107"/>
            <a:ext cx="9272291" cy="50138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03832" y="263482"/>
            <a:ext cx="8246745" cy="6046470"/>
            <a:chOff x="179831" y="263482"/>
            <a:chExt cx="8246745" cy="6046470"/>
          </a:xfrm>
        </p:grpSpPr>
        <p:sp>
          <p:nvSpPr>
            <p:cNvPr id="3" name="object 3"/>
            <p:cNvSpPr/>
            <p:nvPr/>
          </p:nvSpPr>
          <p:spPr>
            <a:xfrm>
              <a:off x="230082" y="263482"/>
              <a:ext cx="8196317" cy="58392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4276" y="3573779"/>
              <a:ext cx="3528060" cy="7924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4276" y="4581144"/>
              <a:ext cx="3383279" cy="79248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4944" y="5516879"/>
              <a:ext cx="3156204" cy="7924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9831" y="1773935"/>
              <a:ext cx="4751832" cy="179984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83792" y="640791"/>
            <a:ext cx="414655" cy="5662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60" dirty="0">
                <a:latin typeface="Lato"/>
                <a:cs typeface="Lato"/>
              </a:rPr>
              <a:t>7.</a:t>
            </a:r>
            <a:endParaRPr sz="2400">
              <a:latin typeface="Lato"/>
              <a:cs typeface="Lato"/>
            </a:endParaRPr>
          </a:p>
          <a:p>
            <a:pPr>
              <a:spcBef>
                <a:spcPts val="15"/>
              </a:spcBef>
            </a:pPr>
            <a:endParaRPr sz="3350">
              <a:latin typeface="Lato"/>
              <a:cs typeface="Lato"/>
            </a:endParaRPr>
          </a:p>
          <a:p>
            <a:pPr marL="12700"/>
            <a:r>
              <a:rPr sz="2400" b="1" spc="-55" dirty="0">
                <a:latin typeface="Lato"/>
                <a:cs typeface="Lato"/>
              </a:rPr>
              <a:t>8.</a:t>
            </a:r>
            <a:endParaRPr sz="2400">
              <a:latin typeface="Lato"/>
              <a:cs typeface="Lato"/>
            </a:endParaRPr>
          </a:p>
          <a:p>
            <a:pPr>
              <a:spcBef>
                <a:spcPts val="15"/>
              </a:spcBef>
            </a:pPr>
            <a:endParaRPr sz="3350">
              <a:latin typeface="Lato"/>
              <a:cs typeface="Lato"/>
            </a:endParaRPr>
          </a:p>
          <a:p>
            <a:pPr marL="12700"/>
            <a:r>
              <a:rPr sz="2400" b="1" spc="-55" dirty="0">
                <a:latin typeface="Lato"/>
                <a:cs typeface="Lato"/>
              </a:rPr>
              <a:t>9.</a:t>
            </a:r>
            <a:endParaRPr sz="2400">
              <a:latin typeface="Lato"/>
              <a:cs typeface="Lato"/>
            </a:endParaRPr>
          </a:p>
          <a:p>
            <a:pPr>
              <a:spcBef>
                <a:spcPts val="10"/>
              </a:spcBef>
            </a:pPr>
            <a:endParaRPr sz="3350">
              <a:latin typeface="Lato"/>
              <a:cs typeface="Lato"/>
            </a:endParaRPr>
          </a:p>
          <a:p>
            <a:pPr marL="12700"/>
            <a:r>
              <a:rPr sz="2400" b="1" spc="-185" dirty="0">
                <a:latin typeface="Lato"/>
                <a:cs typeface="Lato"/>
              </a:rPr>
              <a:t>10</a:t>
            </a:r>
            <a:r>
              <a:rPr sz="2400" b="1" spc="70" dirty="0">
                <a:latin typeface="Lato"/>
                <a:cs typeface="Lato"/>
              </a:rPr>
              <a:t>.</a:t>
            </a:r>
            <a:endParaRPr sz="2400">
              <a:latin typeface="Lato"/>
              <a:cs typeface="Lato"/>
            </a:endParaRPr>
          </a:p>
          <a:p>
            <a:pPr>
              <a:spcBef>
                <a:spcPts val="15"/>
              </a:spcBef>
            </a:pPr>
            <a:endParaRPr sz="3350">
              <a:latin typeface="Lato"/>
              <a:cs typeface="Lato"/>
            </a:endParaRPr>
          </a:p>
          <a:p>
            <a:pPr marL="12700"/>
            <a:r>
              <a:rPr sz="2400" b="1" spc="-185" dirty="0">
                <a:latin typeface="Lato"/>
                <a:cs typeface="Lato"/>
              </a:rPr>
              <a:t>11</a:t>
            </a:r>
            <a:r>
              <a:rPr sz="2400" b="1" spc="70" dirty="0">
                <a:latin typeface="Lato"/>
                <a:cs typeface="Lato"/>
              </a:rPr>
              <a:t>.</a:t>
            </a:r>
            <a:endParaRPr sz="2400">
              <a:latin typeface="Lato"/>
              <a:cs typeface="Lato"/>
            </a:endParaRPr>
          </a:p>
          <a:p>
            <a:pPr>
              <a:spcBef>
                <a:spcPts val="10"/>
              </a:spcBef>
            </a:pPr>
            <a:endParaRPr sz="3350">
              <a:latin typeface="Lato"/>
              <a:cs typeface="Lato"/>
            </a:endParaRPr>
          </a:p>
          <a:p>
            <a:pPr marL="12700">
              <a:spcBef>
                <a:spcPts val="5"/>
              </a:spcBef>
            </a:pPr>
            <a:r>
              <a:rPr sz="2400" b="1" spc="-185" dirty="0">
                <a:latin typeface="Lato"/>
                <a:cs typeface="Lato"/>
              </a:rPr>
              <a:t>12</a:t>
            </a:r>
            <a:r>
              <a:rPr sz="2400" b="1" spc="70" dirty="0">
                <a:latin typeface="Lato"/>
                <a:cs typeface="Lato"/>
              </a:rPr>
              <a:t>.</a:t>
            </a:r>
            <a:endParaRPr sz="2400">
              <a:latin typeface="Lato"/>
              <a:cs typeface="Lato"/>
            </a:endParaRPr>
          </a:p>
          <a:p>
            <a:pPr>
              <a:spcBef>
                <a:spcPts val="35"/>
              </a:spcBef>
            </a:pPr>
            <a:endParaRPr sz="3350">
              <a:latin typeface="Lato"/>
              <a:cs typeface="Lato"/>
            </a:endParaRPr>
          </a:p>
          <a:p>
            <a:pPr marL="12700"/>
            <a:r>
              <a:rPr sz="2400" b="1" spc="-185" dirty="0">
                <a:latin typeface="Lato"/>
                <a:cs typeface="Lato"/>
              </a:rPr>
              <a:t>13</a:t>
            </a:r>
            <a:r>
              <a:rPr sz="2400" b="1" spc="70" dirty="0">
                <a:latin typeface="Lato"/>
                <a:cs typeface="Lato"/>
              </a:rPr>
              <a:t>.</a:t>
            </a:r>
            <a:endParaRPr sz="2400">
              <a:latin typeface="Lato"/>
              <a:cs typeface="La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76234" y="556528"/>
            <a:ext cx="3275174" cy="666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61916" y="1412748"/>
            <a:ext cx="3408280" cy="7051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70205" y="2324404"/>
            <a:ext cx="3542370" cy="7132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24988" y="3120165"/>
            <a:ext cx="3020621" cy="7624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79905" y="4091940"/>
            <a:ext cx="3261779" cy="685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57045" y="4869179"/>
            <a:ext cx="3479291" cy="17998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DC9DD45-583B-4481-9C83-6E83C2F3D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6" y="114300"/>
            <a:ext cx="7686674" cy="38887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40B2FE-738C-466C-928D-DE0E8FF86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326" y="4003074"/>
            <a:ext cx="749427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497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31467" y="355854"/>
            <a:ext cx="2295525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03076" y="740315"/>
            <a:ext cx="8365587" cy="5330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82352" y="720958"/>
            <a:ext cx="8600308" cy="31387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151</Words>
  <Application>Microsoft Office PowerPoint</Application>
  <PresentationFormat>Widescreen</PresentationFormat>
  <Paragraphs>43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Carlito</vt:lpstr>
      <vt:lpstr>Lato</vt:lpstr>
      <vt:lpstr>Times New Roman</vt:lpstr>
      <vt:lpstr>Office Theme</vt:lpstr>
      <vt:lpstr>SECOND SEMESTER</vt:lpstr>
      <vt:lpstr>Outlines</vt:lpstr>
      <vt:lpstr>Indefinite Integrals and the Substitution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Substitution Rule Substitution: Running the Chain Rule Backwards</vt:lpstr>
      <vt:lpstr>PowerPoint Presentation</vt:lpstr>
      <vt:lpstr>Using the Power Rule</vt:lpstr>
      <vt:lpstr>EXAMPLE 2 : Adjusting the Integrand by a Constant</vt:lpstr>
      <vt:lpstr>EXAMPLE 3: Using Substitution</vt:lpstr>
      <vt:lpstr>Using Identities and Substitution</vt:lpstr>
      <vt:lpstr>EXAMPLE 6: Using Different Substitutions, Evaluate</vt:lpstr>
      <vt:lpstr>PowerPoint Presentation</vt:lpstr>
      <vt:lpstr>EXERCISES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sheymaa alazzawi</dc:creator>
  <cp:lastModifiedBy>sheymaa alazzawi</cp:lastModifiedBy>
  <cp:revision>4</cp:revision>
  <dcterms:created xsi:type="dcterms:W3CDTF">2021-06-25T07:41:45Z</dcterms:created>
  <dcterms:modified xsi:type="dcterms:W3CDTF">2021-06-25T19:44:40Z</dcterms:modified>
</cp:coreProperties>
</file>